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7389"/>
    <a:srgbClr val="E46868"/>
    <a:srgbClr val="F7C175"/>
    <a:srgbClr val="59B998"/>
    <a:srgbClr val="929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06AC72-19A6-4207-A295-CB73C91582FA}" v="125" dt="2025-09-19T17:45:01.6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9"/>
    <p:restoredTop sz="94857"/>
  </p:normalViewPr>
  <p:slideViewPr>
    <p:cSldViewPr snapToGrid="0">
      <p:cViewPr varScale="1">
        <p:scale>
          <a:sx n="182" d="100"/>
          <a:sy n="182" d="100"/>
        </p:scale>
        <p:origin x="25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4606AC72-19A6-4207-A295-CB73C91582FA}"/>
    <pc:docChg chg="modSld">
      <pc:chgData name="Utilisateur" userId="iG5ubVOvUT25vt1OoI3+bnwQi7HKh9+yPL5JjsN27v8=" providerId="None" clId="Web-{4606AC72-19A6-4207-A295-CB73C91582FA}" dt="2025-09-19T17:45:01.619" v="89" actId="14100"/>
      <pc:docMkLst>
        <pc:docMk/>
      </pc:docMkLst>
      <pc:sldChg chg="modSp">
        <pc:chgData name="Utilisateur" userId="iG5ubVOvUT25vt1OoI3+bnwQi7HKh9+yPL5JjsN27v8=" providerId="None" clId="Web-{4606AC72-19A6-4207-A295-CB73C91582FA}" dt="2025-09-19T17:45:01.619" v="89" actId="14100"/>
        <pc:sldMkLst>
          <pc:docMk/>
          <pc:sldMk cId="2076937392" sldId="256"/>
        </pc:sldMkLst>
        <pc:spChg chg="mod">
          <ac:chgData name="Utilisateur" userId="iG5ubVOvUT25vt1OoI3+bnwQi7HKh9+yPL5JjsN27v8=" providerId="None" clId="Web-{4606AC72-19A6-4207-A295-CB73C91582FA}" dt="2025-09-19T17:45:01.619" v="89" actId="14100"/>
          <ac:spMkLst>
            <pc:docMk/>
            <pc:sldMk cId="2076937392" sldId="256"/>
            <ac:spMk id="10" creationId="{D7D1107E-D741-67DF-998C-70C2EA2F7228}"/>
          </ac:spMkLst>
        </pc:spChg>
        <pc:spChg chg="mod">
          <ac:chgData name="Utilisateur" userId="iG5ubVOvUT25vt1OoI3+bnwQi7HKh9+yPL5JjsN27v8=" providerId="None" clId="Web-{4606AC72-19A6-4207-A295-CB73C91582FA}" dt="2025-09-19T17:41:23.547" v="43" actId="14100"/>
          <ac:spMkLst>
            <pc:docMk/>
            <pc:sldMk cId="2076937392" sldId="256"/>
            <ac:spMk id="11" creationId="{D24BB9AB-951F-BA9B-9E66-20003759D74E}"/>
          </ac:spMkLst>
        </pc:spChg>
        <pc:spChg chg="mod">
          <ac:chgData name="Utilisateur" userId="iG5ubVOvUT25vt1OoI3+bnwQi7HKh9+yPL5JjsN27v8=" providerId="None" clId="Web-{4606AC72-19A6-4207-A295-CB73C91582FA}" dt="2025-09-19T17:40:16.105" v="4" actId="20577"/>
          <ac:spMkLst>
            <pc:docMk/>
            <pc:sldMk cId="2076937392" sldId="256"/>
            <ac:spMk id="15" creationId="{EDDB65FF-4303-207D-7D51-74C650E9F672}"/>
          </ac:spMkLst>
        </pc:spChg>
        <pc:spChg chg="mod">
          <ac:chgData name="Utilisateur" userId="iG5ubVOvUT25vt1OoI3+bnwQi7HKh9+yPL5JjsN27v8=" providerId="None" clId="Web-{4606AC72-19A6-4207-A295-CB73C91582FA}" dt="2025-09-19T17:41:20.219" v="42" actId="1076"/>
          <ac:spMkLst>
            <pc:docMk/>
            <pc:sldMk cId="2076937392" sldId="256"/>
            <ac:spMk id="22" creationId="{17E74BAD-5019-22A4-2E64-748D9D88649D}"/>
          </ac:spMkLst>
        </pc:spChg>
        <pc:spChg chg="mod">
          <ac:chgData name="Utilisateur" userId="iG5ubVOvUT25vt1OoI3+bnwQi7HKh9+yPL5JjsN27v8=" providerId="None" clId="Web-{4606AC72-19A6-4207-A295-CB73C91582FA}" dt="2025-09-19T17:41:54.986" v="51" actId="14100"/>
          <ac:spMkLst>
            <pc:docMk/>
            <pc:sldMk cId="2076937392" sldId="256"/>
            <ac:spMk id="25" creationId="{978D7F99-0EFC-3C8C-5B72-472BE90F31FB}"/>
          </ac:spMkLst>
        </pc:spChg>
        <pc:spChg chg="mod">
          <ac:chgData name="Utilisateur" userId="iG5ubVOvUT25vt1OoI3+bnwQi7HKh9+yPL5JjsN27v8=" providerId="None" clId="Web-{4606AC72-19A6-4207-A295-CB73C91582FA}" dt="2025-09-19T17:42:59.521" v="64" actId="20577"/>
          <ac:spMkLst>
            <pc:docMk/>
            <pc:sldMk cId="2076937392" sldId="256"/>
            <ac:spMk id="27" creationId="{DC70B2CB-4040-775E-9D2D-18EA658082E5}"/>
          </ac:spMkLst>
        </pc:spChg>
        <pc:spChg chg="mod">
          <ac:chgData name="Utilisateur" userId="iG5ubVOvUT25vt1OoI3+bnwQi7HKh9+yPL5JjsN27v8=" providerId="None" clId="Web-{4606AC72-19A6-4207-A295-CB73C91582FA}" dt="2025-09-19T17:43:06.084" v="65" actId="14100"/>
          <ac:spMkLst>
            <pc:docMk/>
            <pc:sldMk cId="2076937392" sldId="256"/>
            <ac:spMk id="28" creationId="{5EE069A0-DA09-2773-28B0-11053CC14E53}"/>
          </ac:spMkLst>
        </pc:spChg>
        <pc:spChg chg="mod">
          <ac:chgData name="Utilisateur" userId="iG5ubVOvUT25vt1OoI3+bnwQi7HKh9+yPL5JjsN27v8=" providerId="None" clId="Web-{4606AC72-19A6-4207-A295-CB73C91582FA}" dt="2025-09-19T17:43:38.694" v="68" actId="20577"/>
          <ac:spMkLst>
            <pc:docMk/>
            <pc:sldMk cId="2076937392" sldId="256"/>
            <ac:spMk id="29" creationId="{C17D5ACA-FB0E-8999-0416-C84CE1F4BA16}"/>
          </ac:spMkLst>
        </pc:spChg>
        <pc:spChg chg="mod">
          <ac:chgData name="Utilisateur" userId="iG5ubVOvUT25vt1OoI3+bnwQi7HKh9+yPL5JjsN27v8=" providerId="None" clId="Web-{4606AC72-19A6-4207-A295-CB73C91582FA}" dt="2025-09-19T17:44:49.712" v="88" actId="14100"/>
          <ac:spMkLst>
            <pc:docMk/>
            <pc:sldMk cId="2076937392" sldId="256"/>
            <ac:spMk id="30" creationId="{07AB6464-578E-8DF4-FD3E-8EC7FBA212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4193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6924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0349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447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790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6054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115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257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39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2872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9010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6715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2724300" y="427848"/>
            <a:ext cx="524321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La France depuis 1945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B9D16CC3-64AF-8F78-EAF1-5153FFA55F1C}"/>
              </a:ext>
            </a:extLst>
          </p:cNvPr>
          <p:cNvSpPr/>
          <p:nvPr/>
        </p:nvSpPr>
        <p:spPr>
          <a:xfrm>
            <a:off x="2573262" y="1065099"/>
            <a:ext cx="1596270" cy="292705"/>
          </a:xfrm>
          <a:prstGeom prst="roundRect">
            <a:avLst>
              <a:gd name="adj" fmla="val 27049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Politique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AD459ED5-79BC-57CD-29C3-14F7F0103694}"/>
              </a:ext>
            </a:extLst>
          </p:cNvPr>
          <p:cNvSpPr/>
          <p:nvPr/>
        </p:nvSpPr>
        <p:spPr>
          <a:xfrm>
            <a:off x="4435362" y="1065099"/>
            <a:ext cx="1509409" cy="292705"/>
          </a:xfrm>
          <a:prstGeom prst="roundRect">
            <a:avLst>
              <a:gd name="adj" fmla="val 24664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Économie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3E052AD9-96A0-AD72-BED5-46719CD53B12}"/>
              </a:ext>
            </a:extLst>
          </p:cNvPr>
          <p:cNvSpPr/>
          <p:nvPr/>
        </p:nvSpPr>
        <p:spPr>
          <a:xfrm>
            <a:off x="6210600" y="1065099"/>
            <a:ext cx="1596270" cy="292705"/>
          </a:xfrm>
          <a:prstGeom prst="roundRect">
            <a:avLst>
              <a:gd name="adj" fmla="val 17510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Société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2C42603A-5D14-AE32-C9A3-A75DD4CC64A4}"/>
              </a:ext>
            </a:extLst>
          </p:cNvPr>
          <p:cNvSpPr/>
          <p:nvPr/>
        </p:nvSpPr>
        <p:spPr>
          <a:xfrm>
            <a:off x="8072697" y="1065099"/>
            <a:ext cx="1509408" cy="292705"/>
          </a:xfrm>
          <a:prstGeom prst="roundRect">
            <a:avLst>
              <a:gd name="adj" fmla="val 17510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International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D7D1107E-D741-67DF-998C-70C2EA2F7228}"/>
              </a:ext>
            </a:extLst>
          </p:cNvPr>
          <p:cNvSpPr/>
          <p:nvPr/>
        </p:nvSpPr>
        <p:spPr>
          <a:xfrm>
            <a:off x="986867" y="1659049"/>
            <a:ext cx="1320565" cy="1297074"/>
          </a:xfrm>
          <a:prstGeom prst="roundRect">
            <a:avLst>
              <a:gd name="adj" fmla="val 7004"/>
            </a:avLst>
          </a:prstGeom>
          <a:solidFill>
            <a:srgbClr val="9292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GPRF</a:t>
            </a:r>
            <a:endParaRPr lang="fr-FR"/>
          </a:p>
          <a:p>
            <a:pPr algn="ctr"/>
            <a:r>
              <a:rPr lang="fr-FR" sz="1200" dirty="0">
                <a:latin typeface="Open Sans" pitchFamily="2" charset="0"/>
              </a:rPr>
              <a:t>(1944-1946)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IV</a:t>
            </a:r>
            <a:r>
              <a:rPr lang="fr-FR" sz="1200" baseline="30000" dirty="0">
                <a:latin typeface="Open Sans" pitchFamily="2" charset="0"/>
              </a:rPr>
              <a:t>e</a:t>
            </a:r>
            <a:r>
              <a:rPr lang="fr-FR" sz="1200" dirty="0">
                <a:latin typeface="Open Sans" pitchFamily="2" charset="0"/>
              </a:rPr>
              <a:t> République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(1946-1958)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D24BB9AB-951F-BA9B-9E66-20003759D74E}"/>
              </a:ext>
            </a:extLst>
          </p:cNvPr>
          <p:cNvSpPr/>
          <p:nvPr/>
        </p:nvSpPr>
        <p:spPr>
          <a:xfrm>
            <a:off x="986867" y="3067863"/>
            <a:ext cx="1320565" cy="4149737"/>
          </a:xfrm>
          <a:prstGeom prst="roundRect">
            <a:avLst>
              <a:gd name="adj" fmla="val 6410"/>
            </a:avLst>
          </a:prstGeom>
          <a:solidFill>
            <a:srgbClr val="9292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V</a:t>
            </a:r>
            <a:r>
              <a:rPr lang="fr-FR" sz="1200" baseline="30000" dirty="0">
                <a:latin typeface="Open Sans" pitchFamily="2" charset="0"/>
              </a:rPr>
              <a:t>e</a:t>
            </a:r>
            <a:r>
              <a:rPr lang="fr-FR" sz="1200" dirty="0">
                <a:latin typeface="Open Sans" pitchFamily="2" charset="0"/>
              </a:rPr>
              <a:t> République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Depuis 1958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EDDB65FF-4303-207D-7D51-74C650E9F672}"/>
              </a:ext>
            </a:extLst>
          </p:cNvPr>
          <p:cNvSpPr/>
          <p:nvPr/>
        </p:nvSpPr>
        <p:spPr>
          <a:xfrm>
            <a:off x="2573262" y="1651865"/>
            <a:ext cx="1596271" cy="947466"/>
          </a:xfrm>
          <a:prstGeom prst="roundRect">
            <a:avLst>
              <a:gd name="adj" fmla="val 9936"/>
            </a:avLst>
          </a:prstGeom>
          <a:solidFill>
            <a:schemeClr val="bg1"/>
          </a:solidFill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b="1" dirty="0">
                <a:solidFill>
                  <a:srgbClr val="59B998"/>
                </a:solidFill>
                <a:latin typeface="Open Sans" pitchFamily="2" charset="0"/>
              </a:rPr>
              <a:t>Libération</a:t>
            </a:r>
          </a:p>
          <a:p>
            <a:pPr algn="ctr"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1944 : application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du programme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du CNR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15BAF5BC-7481-2DEC-1B64-16E38F375EBE}"/>
              </a:ext>
            </a:extLst>
          </p:cNvPr>
          <p:cNvSpPr/>
          <p:nvPr/>
        </p:nvSpPr>
        <p:spPr>
          <a:xfrm>
            <a:off x="2573262" y="3078362"/>
            <a:ext cx="1596271" cy="1519592"/>
          </a:xfrm>
          <a:prstGeom prst="roundRect">
            <a:avLst>
              <a:gd name="adj" fmla="val 7032"/>
            </a:avLst>
          </a:prstGeom>
          <a:solidFill>
            <a:schemeClr val="bg1"/>
          </a:solidFill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b="1" dirty="0">
                <a:solidFill>
                  <a:srgbClr val="59B998"/>
                </a:solidFill>
                <a:latin typeface="Open Sans" pitchFamily="2" charset="0"/>
              </a:rPr>
              <a:t>Période Gaullienne</a:t>
            </a:r>
          </a:p>
          <a:p>
            <a:pPr algn="ctr"/>
            <a:r>
              <a:rPr lang="fr-FR" sz="1200" b="1" dirty="0">
                <a:solidFill>
                  <a:srgbClr val="59B998"/>
                </a:solidFill>
                <a:latin typeface="Open Sans" pitchFamily="2" charset="0"/>
              </a:rPr>
              <a:t>(1958-1969)</a:t>
            </a:r>
          </a:p>
          <a:p>
            <a:pPr algn="ctr"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1962 : élection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du Président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au suffrage universel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17E74BAD-5019-22A4-2E64-748D9D88649D}"/>
              </a:ext>
            </a:extLst>
          </p:cNvPr>
          <p:cNvSpPr/>
          <p:nvPr/>
        </p:nvSpPr>
        <p:spPr>
          <a:xfrm>
            <a:off x="2573262" y="4727578"/>
            <a:ext cx="1596271" cy="2497159"/>
          </a:xfrm>
          <a:prstGeom prst="roundRect">
            <a:avLst>
              <a:gd name="adj" fmla="val 5786"/>
            </a:avLst>
          </a:prstGeom>
          <a:solidFill>
            <a:schemeClr val="bg1"/>
          </a:solidFill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b="1" dirty="0">
                <a:solidFill>
                  <a:srgbClr val="59B998"/>
                </a:solidFill>
                <a:latin typeface="Open Sans" pitchFamily="2" charset="0"/>
              </a:rPr>
              <a:t>Alternances et cohabitations</a:t>
            </a:r>
          </a:p>
          <a:p>
            <a:pPr algn="ctr"/>
            <a:r>
              <a:rPr lang="fr-FR" sz="1200" b="1" dirty="0">
                <a:solidFill>
                  <a:srgbClr val="59B998"/>
                </a:solidFill>
                <a:latin typeface="Open Sans" pitchFamily="2" charset="0"/>
              </a:rPr>
              <a:t>(1969-2000)</a:t>
            </a:r>
          </a:p>
          <a:p>
            <a:pPr algn="ctr"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1981 : élection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de F. Mitterrand, président « de gauche»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/>
              <a:cs typeface="Open Sans"/>
            </a:endParaRPr>
          </a:p>
          <a:p>
            <a:pPr algn="ctr"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1986 :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1</a:t>
            </a:r>
            <a:r>
              <a:rPr lang="fr-FR" sz="1200" baseline="300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re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cohabitation de l'histoire (</a:t>
            </a:r>
            <a:r>
              <a:rPr lang="fr-FR" sz="12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Mitterrand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/Chirac)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/>
              <a:cs typeface="Open Sans"/>
            </a:endParaRP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978D7F99-0EFC-3C8C-5B72-472BE90F31FB}"/>
              </a:ext>
            </a:extLst>
          </p:cNvPr>
          <p:cNvSpPr/>
          <p:nvPr/>
        </p:nvSpPr>
        <p:spPr>
          <a:xfrm>
            <a:off x="4435363" y="1656195"/>
            <a:ext cx="1509410" cy="3387776"/>
          </a:xfrm>
          <a:prstGeom prst="roundRect">
            <a:avLst>
              <a:gd name="adj" fmla="val 6418"/>
            </a:avLst>
          </a:prstGeom>
          <a:solidFill>
            <a:schemeClr val="bg1"/>
          </a:solidFill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b="1" dirty="0">
                <a:solidFill>
                  <a:srgbClr val="F7C175"/>
                </a:solidFill>
                <a:latin typeface="Open Sans" pitchFamily="2" charset="0"/>
              </a:rPr>
              <a:t>Reconstruction</a:t>
            </a:r>
          </a:p>
          <a:p>
            <a:pPr algn="ctr"/>
            <a:r>
              <a:rPr lang="fr-FR" sz="1200" b="1" dirty="0">
                <a:solidFill>
                  <a:srgbClr val="F7C175"/>
                </a:solidFill>
                <a:latin typeface="Open Sans" pitchFamily="2" charset="0"/>
              </a:rPr>
              <a:t>(1945-1950)</a:t>
            </a:r>
          </a:p>
          <a:p>
            <a:pPr algn="ctr"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1944-1974 : période de croissance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des « Trente glorieuses »</a:t>
            </a:r>
          </a:p>
          <a:p>
            <a:pPr algn="ctr">
              <a:spcBef>
                <a:spcPts val="600"/>
              </a:spcBef>
            </a:pPr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 algn="ctr">
              <a:spcBef>
                <a:spcPts val="600"/>
              </a:spcBef>
            </a:pPr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 algn="ctr">
              <a:spcBef>
                <a:spcPts val="600"/>
              </a:spcBef>
            </a:pPr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 algn="ctr">
              <a:spcBef>
                <a:spcPts val="600"/>
              </a:spcBef>
            </a:pPr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 algn="ctr">
              <a:spcBef>
                <a:spcPts val="600"/>
              </a:spcBef>
            </a:pPr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 algn="ctr"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1973 : 1</a:t>
            </a:r>
            <a:r>
              <a:rPr lang="fr-FR" sz="1200" baseline="30000" dirty="0">
                <a:solidFill>
                  <a:schemeClr val="tx1"/>
                </a:solidFill>
                <a:latin typeface="Open Sans" pitchFamily="2" charset="0"/>
              </a:rPr>
              <a:t>er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 choc pétrolier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DC70B2CB-4040-775E-9D2D-18EA658082E5}"/>
              </a:ext>
            </a:extLst>
          </p:cNvPr>
          <p:cNvSpPr/>
          <p:nvPr/>
        </p:nvSpPr>
        <p:spPr>
          <a:xfrm>
            <a:off x="6210600" y="1656194"/>
            <a:ext cx="1596270" cy="1159295"/>
          </a:xfrm>
          <a:prstGeom prst="roundRect">
            <a:avLst>
              <a:gd name="adj" fmla="val 12989"/>
            </a:avLst>
          </a:prstGeom>
          <a:solidFill>
            <a:schemeClr val="bg1"/>
          </a:solidFill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b="1" dirty="0" err="1">
                <a:solidFill>
                  <a:srgbClr val="E46868"/>
                </a:solidFill>
                <a:latin typeface="Open Sans"/>
                <a:ea typeface="Open Sans"/>
                <a:cs typeface="Open Sans"/>
              </a:rPr>
              <a:t>Baby Boom</a:t>
            </a:r>
            <a:endParaRPr lang="fr-FR" sz="1200" b="1">
              <a:solidFill>
                <a:srgbClr val="E46868"/>
              </a:solidFill>
              <a:latin typeface="Open Sans"/>
              <a:ea typeface="Open Sans"/>
              <a:cs typeface="Open Sans"/>
            </a:endParaRPr>
          </a:p>
          <a:p>
            <a:pPr algn="ctr"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+mn-lt"/>
                <a:cs typeface="+mn-lt"/>
              </a:rPr>
              <a:t>Augmentation importante du taux de natalité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(1946-1968)</a:t>
            </a:r>
            <a:endParaRPr lang="fr-FR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5EE069A0-DA09-2773-28B0-11053CC14E53}"/>
              </a:ext>
            </a:extLst>
          </p:cNvPr>
          <p:cNvSpPr/>
          <p:nvPr/>
        </p:nvSpPr>
        <p:spPr>
          <a:xfrm>
            <a:off x="6210600" y="2943273"/>
            <a:ext cx="1596271" cy="2478682"/>
          </a:xfrm>
          <a:prstGeom prst="roundRect">
            <a:avLst>
              <a:gd name="adj" fmla="val 4383"/>
            </a:avLst>
          </a:prstGeom>
          <a:solidFill>
            <a:schemeClr val="bg1"/>
          </a:solidFill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b="1" dirty="0">
                <a:solidFill>
                  <a:srgbClr val="E46868"/>
                </a:solidFill>
                <a:latin typeface="Open Sans" pitchFamily="2" charset="0"/>
              </a:rPr>
              <a:t>Condition féminine</a:t>
            </a:r>
          </a:p>
          <a:p>
            <a:pPr algn="ctr"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1945 :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droit de vote</a:t>
            </a:r>
          </a:p>
          <a:p>
            <a:pPr algn="ctr"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1967 :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loi Neuwirth sur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la contraception</a:t>
            </a:r>
          </a:p>
          <a:p>
            <a:pPr algn="ctr"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1975 : loi Veil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sur l’avortement</a:t>
            </a:r>
          </a:p>
          <a:p>
            <a:pPr algn="ctr"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2000 :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loi sur la parité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C17D5ACA-FB0E-8999-0416-C84CE1F4BA16}"/>
              </a:ext>
            </a:extLst>
          </p:cNvPr>
          <p:cNvSpPr/>
          <p:nvPr/>
        </p:nvSpPr>
        <p:spPr>
          <a:xfrm>
            <a:off x="8072697" y="1656195"/>
            <a:ext cx="1509409" cy="1406661"/>
          </a:xfrm>
          <a:prstGeom prst="roundRect">
            <a:avLst>
              <a:gd name="adj" fmla="val 5224"/>
            </a:avLst>
          </a:prstGeom>
          <a:solidFill>
            <a:schemeClr val="bg1"/>
          </a:solidFill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b="1" dirty="0">
                <a:solidFill>
                  <a:srgbClr val="337389"/>
                </a:solidFill>
                <a:latin typeface="Open Sans" pitchFamily="2" charset="0"/>
              </a:rPr>
              <a:t>Décolonisation</a:t>
            </a:r>
          </a:p>
          <a:p>
            <a:pPr algn="ctr"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1946-1954 : guerre d’Indochine</a:t>
            </a:r>
          </a:p>
          <a:p>
            <a:pPr algn="ctr"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1954-1962 : guerre d’Algérie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07AB6464-578E-8DF4-FD3E-8EC7FBA2129F}"/>
              </a:ext>
            </a:extLst>
          </p:cNvPr>
          <p:cNvSpPr/>
          <p:nvPr/>
        </p:nvSpPr>
        <p:spPr>
          <a:xfrm>
            <a:off x="8072697" y="3224830"/>
            <a:ext cx="1509409" cy="2972637"/>
          </a:xfrm>
          <a:prstGeom prst="roundRect">
            <a:avLst>
              <a:gd name="adj" fmla="val 5493"/>
            </a:avLst>
          </a:prstGeom>
          <a:solidFill>
            <a:schemeClr val="bg1"/>
          </a:solidFill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b="1" dirty="0">
                <a:solidFill>
                  <a:srgbClr val="337389"/>
                </a:solidFill>
                <a:latin typeface="Open Sans" pitchFamily="2" charset="0"/>
              </a:rPr>
              <a:t>Construction européenne</a:t>
            </a:r>
          </a:p>
          <a:p>
            <a:pPr algn="ctr"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1951 : Communauté européenne du charbon et de l'acier (CECA)</a:t>
            </a:r>
          </a:p>
          <a:p>
            <a:pPr algn="ctr"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1957 : Communauté économique européenne</a:t>
            </a:r>
            <a:endParaRPr lang="fr-FR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1992 : Union européenne</a:t>
            </a:r>
            <a:endParaRPr lang="fr-FR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</TotalTime>
  <Words>140</Words>
  <Application>Microsoft Office PowerPoint</Application>
  <PresentationFormat>Personnalisé</PresentationFormat>
  <Paragraphs>45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Samuel Biney</cp:lastModifiedBy>
  <cp:revision>58</cp:revision>
  <dcterms:created xsi:type="dcterms:W3CDTF">2024-05-15T14:38:44Z</dcterms:created>
  <dcterms:modified xsi:type="dcterms:W3CDTF">2025-09-19T17:45:04Z</dcterms:modified>
</cp:coreProperties>
</file>